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 b="def" i="def"/>
      <a:tcStyle>
        <a:tcBdr/>
        <a:fill>
          <a:solidFill>
            <a:srgbClr val="FF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7" name="Shape 10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 txBox="1"/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pPr/>
            <a:r>
              <a:t>Title Text</a:t>
            </a:r>
          </a:p>
        </p:txBody>
      </p:sp>
      <p:sp>
        <p:nvSpPr>
          <p:cNvPr id="92" name="Body Level One…"/>
          <p:cNvSpPr txBox="1"/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Google Shape;23;p5"/>
          <p:cNvSpPr txBox="1"/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36;p9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Google Shape;39;p9"/>
          <p:cNvSpPr txBox="1"/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84345" y="4700819"/>
            <a:ext cx="336813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b="0" baseline="0" cap="none" i="0" spc="0" strike="noStrike" sz="1800" u="none">
          <a:ln>
            <a:noFill/>
          </a:ln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1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3" Type="http://schemas.openxmlformats.org/officeDocument/2006/relationships/image" Target="../media/image7.jpeg"/><Relationship Id="rId4" Type="http://schemas.openxmlformats.org/officeDocument/2006/relationships/image" Target="../media/image6.jpe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3" Type="http://schemas.openxmlformats.org/officeDocument/2006/relationships/image" Target="../media/image8.jpeg"/><Relationship Id="rId4" Type="http://schemas.openxmlformats.org/officeDocument/2006/relationships/image" Target="../media/image7.jpe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54;p13" descr="Google Shape;54;p13"/>
          <p:cNvPicPr>
            <a:picLocks noChangeAspect="1"/>
          </p:cNvPicPr>
          <p:nvPr/>
        </p:nvPicPr>
        <p:blipFill>
          <a:blip r:embed="rId2">
            <a:alphaModFix amt="72000"/>
            <a:extLst/>
          </a:blip>
          <a:srcRect l="0" t="6852" r="0" b="6843"/>
          <a:stretch>
            <a:fillRect/>
          </a:stretch>
        </p:blipFill>
        <p:spPr>
          <a:xfrm>
            <a:off x="0" y="-58702"/>
            <a:ext cx="9144000" cy="5260901"/>
          </a:xfrm>
          <a:prstGeom prst="rect">
            <a:avLst/>
          </a:prstGeom>
          <a:ln w="12700">
            <a:miter lim="400000"/>
          </a:ln>
        </p:spPr>
      </p:pic>
      <p:sp>
        <p:nvSpPr>
          <p:cNvPr id="110" name="Google Shape;55;p13"/>
          <p:cNvSpPr/>
          <p:nvPr/>
        </p:nvSpPr>
        <p:spPr>
          <a:xfrm>
            <a:off x="2445549" y="948599"/>
            <a:ext cx="3803101" cy="3246302"/>
          </a:xfrm>
          <a:prstGeom prst="rect">
            <a:avLst/>
          </a:prstGeom>
          <a:ln w="28575">
            <a:solidFill>
              <a:srgbClr val="FFFFFF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11" name="Google Shape;56;p13"/>
          <p:cNvSpPr/>
          <p:nvPr/>
        </p:nvSpPr>
        <p:spPr>
          <a:xfrm>
            <a:off x="2573950" y="1058099"/>
            <a:ext cx="3546300" cy="30273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12" name="Google Shape;57;p13"/>
          <p:cNvSpPr txBox="1"/>
          <p:nvPr/>
        </p:nvSpPr>
        <p:spPr>
          <a:xfrm>
            <a:off x="2573950" y="1058099"/>
            <a:ext cx="3546300" cy="2659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>
              <a:defRPr sz="18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WEEK TWO - B</a:t>
            </a:r>
          </a:p>
          <a:p>
            <a:pPr algn="ctr">
              <a:defRPr sz="36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STRING,  LOOPS &amp; FUNCTIONS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32;p22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161" name="Google Shape;133;p22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pic>
        <p:nvPicPr>
          <p:cNvPr id="162" name="Google Shape;134;p22" descr="Google Shape;134;p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8250" y="1487375"/>
            <a:ext cx="2369575" cy="2369575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Google Shape;135;p22"/>
          <p:cNvSpPr txBox="1"/>
          <p:nvPr/>
        </p:nvSpPr>
        <p:spPr>
          <a:xfrm>
            <a:off x="3328425" y="1391450"/>
            <a:ext cx="4765500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The real </a:t>
            </a:r>
            <a:r>
              <a:rPr b="1"/>
              <a:t>transaction</a:t>
            </a:r>
            <a:r>
              <a:t> process belongs here...</a:t>
            </a:r>
          </a:p>
        </p:txBody>
      </p:sp>
      <p:pic>
        <p:nvPicPr>
          <p:cNvPr id="164" name="Google Shape;136;p22" descr="Google Shape;136;p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76850" y="2306721"/>
            <a:ext cx="4556675" cy="26090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41;p23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167" name="Google Shape;142;p23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pic>
        <p:nvPicPr>
          <p:cNvPr id="168" name="Google Shape;143;p23" descr="Google Shape;143;p2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8250" y="1487375"/>
            <a:ext cx="2369575" cy="2369575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Google Shape;144;p23"/>
          <p:cNvSpPr txBox="1"/>
          <p:nvPr/>
        </p:nvSpPr>
        <p:spPr>
          <a:xfrm>
            <a:off x="3589549" y="1487375"/>
            <a:ext cx="3312002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EXPRESSION</a:t>
            </a:r>
          </a:p>
        </p:txBody>
      </p:sp>
      <p:sp>
        <p:nvSpPr>
          <p:cNvPr id="170" name="Google Shape;145;p23"/>
          <p:cNvSpPr txBox="1"/>
          <p:nvPr/>
        </p:nvSpPr>
        <p:spPr>
          <a:xfrm>
            <a:off x="3659149" y="2287875"/>
            <a:ext cx="4765501" cy="2760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Serve each customer nicely :)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Then, tick the counter to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add 1 to the counter.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Here, we do something to increase the counter.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50;p24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173" name="Google Shape;151;p24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sp>
        <p:nvSpPr>
          <p:cNvPr id="174" name="Google Shape;152;p24"/>
          <p:cNvSpPr txBox="1"/>
          <p:nvPr/>
        </p:nvSpPr>
        <p:spPr>
          <a:xfrm>
            <a:off x="1836950" y="2782774"/>
            <a:ext cx="5554501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0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LET’S DO IT ONCE AGAIN!</a:t>
            </a:r>
          </a:p>
        </p:txBody>
      </p:sp>
      <p:sp>
        <p:nvSpPr>
          <p:cNvPr id="175" name="Google Shape;153;p24"/>
          <p:cNvSpPr txBox="1"/>
          <p:nvPr/>
        </p:nvSpPr>
        <p:spPr>
          <a:xfrm>
            <a:off x="1906549" y="3278475"/>
            <a:ext cx="4486802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But now in JavaScript</a:t>
            </a:r>
          </a:p>
        </p:txBody>
      </p:sp>
      <p:pic>
        <p:nvPicPr>
          <p:cNvPr id="176" name="Google Shape;154;p24" descr="Google Shape;154;p2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78552" y="1373749"/>
            <a:ext cx="1573551" cy="1241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59;p25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179" name="Google Shape;160;p25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pic>
        <p:nvPicPr>
          <p:cNvPr id="180" name="Google Shape;161;p25" descr="Google Shape;161;p2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8250" y="1487375"/>
            <a:ext cx="2369575" cy="2369575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Google Shape;162;p25"/>
          <p:cNvSpPr txBox="1"/>
          <p:nvPr/>
        </p:nvSpPr>
        <p:spPr>
          <a:xfrm>
            <a:off x="3589549" y="1487375"/>
            <a:ext cx="3312002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INITIALIZATION</a:t>
            </a:r>
          </a:p>
        </p:txBody>
      </p:sp>
      <p:sp>
        <p:nvSpPr>
          <p:cNvPr id="182" name="Google Shape;163;p25"/>
          <p:cNvSpPr txBox="1"/>
          <p:nvPr/>
        </p:nvSpPr>
        <p:spPr>
          <a:xfrm>
            <a:off x="3659149" y="2287875"/>
            <a:ext cx="4486802" cy="1478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var counter = 0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18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Start by declaring a counter variable, then assign it with zero.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68;p26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185" name="Google Shape;169;p26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pic>
        <p:nvPicPr>
          <p:cNvPr id="186" name="Google Shape;170;p26" descr="Google Shape;170;p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8250" y="1500075"/>
            <a:ext cx="2369575" cy="2369575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Google Shape;171;p26"/>
          <p:cNvSpPr txBox="1"/>
          <p:nvPr/>
        </p:nvSpPr>
        <p:spPr>
          <a:xfrm>
            <a:off x="3589549" y="1487375"/>
            <a:ext cx="3312002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EXPRESSION</a:t>
            </a:r>
          </a:p>
        </p:txBody>
      </p:sp>
      <p:sp>
        <p:nvSpPr>
          <p:cNvPr id="188" name="Google Shape;172;p26"/>
          <p:cNvSpPr txBox="1"/>
          <p:nvPr/>
        </p:nvSpPr>
        <p:spPr>
          <a:xfrm>
            <a:off x="3659149" y="2287875"/>
            <a:ext cx="4486802" cy="1478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counter = counter + 1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18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Each time a transaction is done, let’s add the counter by 1.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77;p27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191" name="Google Shape;178;p27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pic>
        <p:nvPicPr>
          <p:cNvPr id="192" name="Google Shape;179;p27" descr="Google Shape;179;p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8250" y="1487375"/>
            <a:ext cx="2369575" cy="2369575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Google Shape;180;p27"/>
          <p:cNvSpPr txBox="1"/>
          <p:nvPr/>
        </p:nvSpPr>
        <p:spPr>
          <a:xfrm>
            <a:off x="3589549" y="1487375"/>
            <a:ext cx="3312002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LIMIT</a:t>
            </a:r>
          </a:p>
        </p:txBody>
      </p:sp>
      <p:sp>
        <p:nvSpPr>
          <p:cNvPr id="194" name="Google Shape;181;p27"/>
          <p:cNvSpPr txBox="1"/>
          <p:nvPr/>
        </p:nvSpPr>
        <p:spPr>
          <a:xfrm>
            <a:off x="3659149" y="2287875"/>
            <a:ext cx="4486802" cy="1478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while(counter &lt; 100)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18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As long as the number of customer still below 100, let’s repeat the process!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86;p28" descr="Google Shape;186;p28"/>
          <p:cNvPicPr>
            <a:picLocks noChangeAspect="1"/>
          </p:cNvPicPr>
          <p:nvPr/>
        </p:nvPicPr>
        <p:blipFill>
          <a:blip r:embed="rId2">
            <a:alphaModFix amt="68000"/>
            <a:extLst/>
          </a:blip>
          <a:srcRect l="0" t="13073" r="0" b="0"/>
          <a:stretch>
            <a:fillRect/>
          </a:stretch>
        </p:blipFill>
        <p:spPr>
          <a:xfrm>
            <a:off x="0" y="-120776"/>
            <a:ext cx="9144000" cy="5264272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Google Shape;187;p28"/>
          <p:cNvSpPr/>
          <p:nvPr/>
        </p:nvSpPr>
        <p:spPr>
          <a:xfrm>
            <a:off x="2445549" y="948599"/>
            <a:ext cx="3803101" cy="3246302"/>
          </a:xfrm>
          <a:prstGeom prst="rect">
            <a:avLst/>
          </a:prstGeom>
          <a:ln w="28575">
            <a:solidFill>
              <a:srgbClr val="FFFFFF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98" name="Google Shape;188;p28"/>
          <p:cNvSpPr/>
          <p:nvPr/>
        </p:nvSpPr>
        <p:spPr>
          <a:xfrm>
            <a:off x="2573950" y="1058099"/>
            <a:ext cx="3546300" cy="30273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99" name="Google Shape;189;p28"/>
          <p:cNvSpPr txBox="1"/>
          <p:nvPr/>
        </p:nvSpPr>
        <p:spPr>
          <a:xfrm>
            <a:off x="2573950" y="2032474"/>
            <a:ext cx="3546300" cy="1008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>
              <a:defRPr sz="18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GOT SOME</a:t>
            </a:r>
          </a:p>
          <a:p>
            <a:pPr algn="ctr">
              <a:defRPr sz="36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QUESTIONS?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194;p29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202" name="Google Shape;195;p29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sp>
        <p:nvSpPr>
          <p:cNvPr id="203" name="Google Shape;196;p29"/>
          <p:cNvSpPr txBox="1"/>
          <p:nvPr/>
        </p:nvSpPr>
        <p:spPr>
          <a:xfrm>
            <a:off x="463025" y="1700700"/>
            <a:ext cx="7395899" cy="1656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WHILE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b="1" sz="2400">
                <a:solidFill>
                  <a:srgbClr val="674EA7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FOR (Explore on your own on Day 2, but the concept is really similar to while)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62;p14" descr="Google Shape;62;p14"/>
          <p:cNvPicPr>
            <a:picLocks noChangeAspect="1"/>
          </p:cNvPicPr>
          <p:nvPr/>
        </p:nvPicPr>
        <p:blipFill>
          <a:blip r:embed="rId2">
            <a:alphaModFix amt="72000"/>
            <a:extLst/>
          </a:blip>
          <a:srcRect l="0" t="6852" r="0" b="6843"/>
          <a:stretch>
            <a:fillRect/>
          </a:stretch>
        </p:blipFill>
        <p:spPr>
          <a:xfrm>
            <a:off x="0" y="-58702"/>
            <a:ext cx="9144000" cy="526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Google Shape;63;p14"/>
          <p:cNvSpPr/>
          <p:nvPr/>
        </p:nvSpPr>
        <p:spPr>
          <a:xfrm>
            <a:off x="2445549" y="948599"/>
            <a:ext cx="3803101" cy="3246302"/>
          </a:xfrm>
          <a:prstGeom prst="rect">
            <a:avLst/>
          </a:prstGeom>
          <a:ln w="28575">
            <a:solidFill>
              <a:srgbClr val="FFFFFF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207" name="Google Shape;64;p14"/>
          <p:cNvSpPr/>
          <p:nvPr/>
        </p:nvSpPr>
        <p:spPr>
          <a:xfrm>
            <a:off x="2573950" y="1058099"/>
            <a:ext cx="3546300" cy="30273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208" name="Google Shape;65;p14"/>
          <p:cNvSpPr txBox="1"/>
          <p:nvPr/>
        </p:nvSpPr>
        <p:spPr>
          <a:xfrm>
            <a:off x="2573950" y="1058099"/>
            <a:ext cx="3546300" cy="2125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>
              <a:defRPr sz="18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INTRODUCING</a:t>
            </a:r>
          </a:p>
          <a:p>
            <a:pPr algn="ctr">
              <a:defRPr sz="36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70;p15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990000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PAINFUL</a:t>
            </a:r>
          </a:p>
        </p:txBody>
      </p:sp>
      <p:grpSp>
        <p:nvGrpSpPr>
          <p:cNvPr id="213" name="Google Shape;71;p15"/>
          <p:cNvGrpSpPr/>
          <p:nvPr/>
        </p:nvGrpSpPr>
        <p:grpSpPr>
          <a:xfrm>
            <a:off x="463024" y="1159274"/>
            <a:ext cx="3909002" cy="3923701"/>
            <a:chOff x="0" y="0"/>
            <a:chExt cx="3909000" cy="3923700"/>
          </a:xfrm>
        </p:grpSpPr>
        <p:sp>
          <p:nvSpPr>
            <p:cNvPr id="211" name="Rectangle"/>
            <p:cNvSpPr/>
            <p:nvPr/>
          </p:nvSpPr>
          <p:spPr>
            <a:xfrm>
              <a:off x="-1" y="-1"/>
              <a:ext cx="3909002" cy="3923702"/>
            </a:xfrm>
            <a:prstGeom prst="rect">
              <a:avLst/>
            </a:prstGeom>
            <a:solidFill>
              <a:srgbClr val="43434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</a:p>
          </p:txBody>
        </p:sp>
        <p:sp>
          <p:nvSpPr>
            <p:cNvPr id="212" name="// i need to print 5 hashes #####…"/>
            <p:cNvSpPr txBox="1"/>
            <p:nvPr/>
          </p:nvSpPr>
          <p:spPr>
            <a:xfrm>
              <a:off x="-1" y="-1"/>
              <a:ext cx="3909002" cy="39166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/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// i need to print 5 hashes #####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var numberOfHashes = 5;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var counter = 0;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var hashes = ‘ ‘;</a:t>
              </a:r>
            </a:p>
            <a:p>
              <a:pPr/>
              <a:endParaRPr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endParaRP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while(counter &lt; numberOfHashes) {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	hashes = hashes + ‘#’;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	counter = counter + 1;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}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console.log(hashes);</a:t>
              </a:r>
            </a:p>
            <a:p>
              <a:pPr/>
              <a:endParaRPr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endParaRP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// now i need to print 3 hashes ###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numberOfHashes = 3;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counter = 0;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Hashes = ‘ ’;</a:t>
              </a:r>
            </a:p>
            <a:p>
              <a:pPr/>
              <a:endParaRPr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endParaRP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while(counter &lt; numberOfHashes) {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	hashes = hashes + ‘#’;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	counter = counter + 1;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}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console.log(hashes);</a:t>
              </a:r>
            </a:p>
          </p:txBody>
        </p:sp>
      </p:grpSp>
      <p:sp>
        <p:nvSpPr>
          <p:cNvPr id="214" name="Google Shape;72;p15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Copying and Pasting Codes are</a:t>
            </a:r>
          </a:p>
        </p:txBody>
      </p:sp>
      <p:grpSp>
        <p:nvGrpSpPr>
          <p:cNvPr id="217" name="Google Shape;73;p15"/>
          <p:cNvGrpSpPr/>
          <p:nvPr/>
        </p:nvGrpSpPr>
        <p:grpSpPr>
          <a:xfrm>
            <a:off x="4501624" y="1159274"/>
            <a:ext cx="3909001" cy="3923701"/>
            <a:chOff x="0" y="0"/>
            <a:chExt cx="3909000" cy="3923700"/>
          </a:xfrm>
        </p:grpSpPr>
        <p:sp>
          <p:nvSpPr>
            <p:cNvPr id="215" name="Rectangle"/>
            <p:cNvSpPr/>
            <p:nvPr/>
          </p:nvSpPr>
          <p:spPr>
            <a:xfrm>
              <a:off x="-1" y="-1"/>
              <a:ext cx="3909002" cy="3923702"/>
            </a:xfrm>
            <a:prstGeom prst="rect">
              <a:avLst/>
            </a:prstGeom>
            <a:solidFill>
              <a:srgbClr val="43434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</a:p>
          </p:txBody>
        </p:sp>
        <p:sp>
          <p:nvSpPr>
            <p:cNvPr id="216" name="// now i need to print 7 hashes ###…"/>
            <p:cNvSpPr txBox="1"/>
            <p:nvPr/>
          </p:nvSpPr>
          <p:spPr>
            <a:xfrm>
              <a:off x="-1" y="-1"/>
              <a:ext cx="3909002" cy="39166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/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// now i need to print 7 hashes ###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numberOfHashes = 7;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counter = 0;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Hashes = ‘ ’;</a:t>
              </a:r>
            </a:p>
            <a:p>
              <a:pPr/>
              <a:endParaRPr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endParaRP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while(counter &lt; numberOfHashes) {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	hashes = hashes + ‘#’;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	counter = counter + 1;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}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console.log(hashes);</a:t>
              </a:r>
            </a:p>
            <a:p>
              <a:pPr/>
              <a:endParaRPr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endParaRP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// now i need to print 10 hashes ###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numberOfHashes = 10;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counter = 0;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Hashes = ‘ ’;</a:t>
              </a:r>
            </a:p>
            <a:p>
              <a:pPr/>
              <a:endParaRPr sz="12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endParaRP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while(counter &lt; numberOfHashes) {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	hashes = hashes + ‘#’;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	counter = counter + 1;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}</a:t>
              </a:r>
            </a:p>
            <a:p>
              <a:pPr>
                <a:defRPr sz="1200">
                  <a:solidFill>
                    <a:srgbClr val="FFFFFF"/>
                  </a:solidFill>
                  <a:latin typeface="Comfortaa"/>
                  <a:ea typeface="Comfortaa"/>
                  <a:cs typeface="Comfortaa"/>
                  <a:sym typeface="Comfortaa"/>
                </a:defRPr>
              </a:pPr>
              <a:r>
                <a:t>console.log(hashes);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62;p14" descr="Google Shape;62;p14"/>
          <p:cNvPicPr>
            <a:picLocks noChangeAspect="1"/>
          </p:cNvPicPr>
          <p:nvPr/>
        </p:nvPicPr>
        <p:blipFill>
          <a:blip r:embed="rId2">
            <a:alphaModFix amt="72000"/>
            <a:extLst/>
          </a:blip>
          <a:srcRect l="0" t="6852" r="0" b="6843"/>
          <a:stretch>
            <a:fillRect/>
          </a:stretch>
        </p:blipFill>
        <p:spPr>
          <a:xfrm>
            <a:off x="0" y="-58702"/>
            <a:ext cx="9144000" cy="5260901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Google Shape;63;p14"/>
          <p:cNvSpPr/>
          <p:nvPr/>
        </p:nvSpPr>
        <p:spPr>
          <a:xfrm>
            <a:off x="2445549" y="948599"/>
            <a:ext cx="3803101" cy="3246302"/>
          </a:xfrm>
          <a:prstGeom prst="rect">
            <a:avLst/>
          </a:prstGeom>
          <a:ln w="28575">
            <a:solidFill>
              <a:srgbClr val="FFFFFF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16" name="Google Shape;64;p14"/>
          <p:cNvSpPr/>
          <p:nvPr/>
        </p:nvSpPr>
        <p:spPr>
          <a:xfrm>
            <a:off x="2573950" y="1058099"/>
            <a:ext cx="3546300" cy="30273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17" name="Google Shape;65;p14"/>
          <p:cNvSpPr txBox="1"/>
          <p:nvPr/>
        </p:nvSpPr>
        <p:spPr>
          <a:xfrm>
            <a:off x="2573950" y="1058099"/>
            <a:ext cx="3546300" cy="1846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>
              <a:defRPr sz="36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STRING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78;p16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990000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PAINFUL</a:t>
            </a:r>
          </a:p>
        </p:txBody>
      </p:sp>
      <p:sp>
        <p:nvSpPr>
          <p:cNvPr id="220" name="Google Shape;79;p16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Copying and Pasting Codes are</a:t>
            </a:r>
          </a:p>
        </p:txBody>
      </p:sp>
      <p:sp>
        <p:nvSpPr>
          <p:cNvPr id="221" name="Google Shape;80;p16"/>
          <p:cNvSpPr txBox="1"/>
          <p:nvPr/>
        </p:nvSpPr>
        <p:spPr>
          <a:xfrm>
            <a:off x="463025" y="1700700"/>
            <a:ext cx="8409600" cy="3129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We’re copying and pasting the same block of code </a:t>
            </a:r>
            <a:r>
              <a:rPr b="1">
                <a:solidFill>
                  <a:srgbClr val="E69138"/>
                </a:solidFill>
              </a:rPr>
              <a:t>4 TIMES</a:t>
            </a:r>
            <a:r>
              <a:rPr>
                <a:solidFill>
                  <a:srgbClr val="E69138"/>
                </a:solidFill>
              </a:rPr>
              <a:t>!</a:t>
            </a:r>
            <a:r>
              <a:t> That’s super-redundant!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What if we need to run this code 500 times?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b="1" sz="2400">
                <a:solidFill>
                  <a:srgbClr val="990000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Copy paste them 500 times? D: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85;p17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990000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PAINFUL</a:t>
            </a:r>
          </a:p>
        </p:txBody>
      </p:sp>
      <p:sp>
        <p:nvSpPr>
          <p:cNvPr id="224" name="Google Shape;86;p17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Copying and Pasting Codes are</a:t>
            </a:r>
          </a:p>
        </p:txBody>
      </p:sp>
      <p:sp>
        <p:nvSpPr>
          <p:cNvPr id="225" name="Google Shape;87;p17"/>
          <p:cNvSpPr txBox="1"/>
          <p:nvPr/>
        </p:nvSpPr>
        <p:spPr>
          <a:xfrm>
            <a:off x="463025" y="1700700"/>
            <a:ext cx="8409600" cy="1287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PROGRAMMERS WORK HARD + </a:t>
            </a:r>
            <a:r>
              <a:rPr b="1">
                <a:solidFill>
                  <a:srgbClr val="38761D"/>
                </a:solidFill>
              </a:rPr>
              <a:t>SMART</a:t>
            </a:r>
            <a:r>
              <a:rPr b="1"/>
              <a:t>!</a:t>
            </a:r>
            <a:endParaRPr b="1"/>
          </a:p>
          <a:p>
            <a:pPr/>
            <a:endParaRPr b="1"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b="1"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WE NEED BETTER SOLUTION!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92;p18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28" name="Google Shape;93;p18"/>
          <p:cNvSpPr txBox="1"/>
          <p:nvPr/>
        </p:nvSpPr>
        <p:spPr>
          <a:xfrm>
            <a:off x="463024" y="1319699"/>
            <a:ext cx="7478702" cy="3497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</a:t>
            </a:r>
            <a:r>
              <a:rPr>
                <a:solidFill>
                  <a:srgbClr val="434343"/>
                </a:solidFill>
              </a:rPr>
              <a:t> = A section of code block that does specific task.</a:t>
            </a:r>
            <a:endParaRPr>
              <a:solidFill>
                <a:srgbClr val="434343"/>
              </a:solidFill>
            </a:endParaRP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Example: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indent="-381000">
              <a:buClr>
                <a:srgbClr val="434343"/>
              </a:buClr>
              <a:buSzPts val="2400"/>
              <a:buFont typeface="Helvetica"/>
              <a:buChar char="-"/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Buy Newspaper</a:t>
            </a:r>
          </a:p>
          <a:p>
            <a:pPr marL="457200" indent="-381000">
              <a:buClr>
                <a:srgbClr val="434343"/>
              </a:buClr>
              <a:buSzPts val="2400"/>
              <a:buFont typeface="Helvetica"/>
              <a:buChar char="-"/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Cook Instant Noodle</a:t>
            </a:r>
          </a:p>
          <a:p>
            <a:pPr marL="457200" indent="-381000">
              <a:buClr>
                <a:srgbClr val="434343"/>
              </a:buClr>
              <a:buSzPts val="2400"/>
              <a:buFont typeface="Helvetica"/>
              <a:buChar char="-"/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Go to Hacktiv8</a:t>
            </a:r>
          </a:p>
        </p:txBody>
      </p:sp>
      <p:sp>
        <p:nvSpPr>
          <p:cNvPr id="229" name="Google Shape;94;p18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  <p:pic>
        <p:nvPicPr>
          <p:cNvPr id="230" name="Google Shape;95;p18" descr="Google Shape;95;p1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37524" y="2715899"/>
            <a:ext cx="2923377" cy="19489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100;p19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33" name="Google Shape;101;p19"/>
          <p:cNvSpPr txBox="1"/>
          <p:nvPr/>
        </p:nvSpPr>
        <p:spPr>
          <a:xfrm>
            <a:off x="463024" y="1319699"/>
            <a:ext cx="7478702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Section of code block ???</a:t>
            </a:r>
          </a:p>
        </p:txBody>
      </p:sp>
      <p:sp>
        <p:nvSpPr>
          <p:cNvPr id="234" name="Google Shape;102;p19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  <p:pic>
        <p:nvPicPr>
          <p:cNvPr id="235" name="Google Shape;103;p19" descr="Google Shape;103;p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4574" y="2042921"/>
            <a:ext cx="3364702" cy="25235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108;p20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38" name="Google Shape;109;p20"/>
          <p:cNvSpPr txBox="1"/>
          <p:nvPr/>
        </p:nvSpPr>
        <p:spPr>
          <a:xfrm>
            <a:off x="463024" y="1319699"/>
            <a:ext cx="8266202" cy="3497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</a:t>
            </a:r>
            <a:r>
              <a:rPr>
                <a:solidFill>
                  <a:srgbClr val="434343"/>
                </a:solidFill>
              </a:rPr>
              <a:t> = Some lines of codes grouped together!</a:t>
            </a:r>
            <a:endParaRPr>
              <a:solidFill>
                <a:srgbClr val="434343"/>
              </a:solidFill>
            </a:endParaRP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In human language, we can call them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“A set of instructions”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Example: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457200" indent="-381000">
              <a:buClr>
                <a:srgbClr val="434343"/>
              </a:buClr>
              <a:buSzPts val="2400"/>
              <a:buFont typeface="Helvetica"/>
              <a:buChar char="-"/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Buy Newspaper</a:t>
            </a:r>
          </a:p>
          <a:p>
            <a:pPr marL="457200" indent="-381000">
              <a:buClr>
                <a:srgbClr val="434343"/>
              </a:buClr>
              <a:buSzPts val="2400"/>
              <a:buFont typeface="Helvetica"/>
              <a:buChar char="-"/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Cook Instant Noodle</a:t>
            </a:r>
          </a:p>
          <a:p>
            <a:pPr marL="457200" indent="-381000">
              <a:buClr>
                <a:srgbClr val="434343"/>
              </a:buClr>
              <a:buSzPts val="2400"/>
              <a:buFont typeface="Helvetica"/>
              <a:buChar char="-"/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Go to Hacktiv8</a:t>
            </a:r>
          </a:p>
        </p:txBody>
      </p:sp>
      <p:sp>
        <p:nvSpPr>
          <p:cNvPr id="239" name="Google Shape;110;p20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  <p:pic>
        <p:nvPicPr>
          <p:cNvPr id="240" name="Google Shape;111;p20" descr="Google Shape;111;p2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37524" y="2715899"/>
            <a:ext cx="2923377" cy="19489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116;p21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43" name="Google Shape;117;p21"/>
          <p:cNvSpPr txBox="1"/>
          <p:nvPr/>
        </p:nvSpPr>
        <p:spPr>
          <a:xfrm>
            <a:off x="463025" y="1167299"/>
            <a:ext cx="8335799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Case</a:t>
            </a:r>
            <a:r>
              <a:rPr b="0"/>
              <a:t>: </a:t>
            </a:r>
            <a:r>
              <a:rPr b="0">
                <a:solidFill>
                  <a:srgbClr val="E69138"/>
                </a:solidFill>
              </a:rPr>
              <a:t>Time to cook Instant Noodle!</a:t>
            </a:r>
          </a:p>
        </p:txBody>
      </p:sp>
      <p:sp>
        <p:nvSpPr>
          <p:cNvPr id="244" name="Google Shape;118;p21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  <p:pic>
        <p:nvPicPr>
          <p:cNvPr id="245" name="Google Shape;119;p21" descr="Google Shape;119;p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54150" y="1955248"/>
            <a:ext cx="4012825" cy="2950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124;p22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48" name="Google Shape;125;p22"/>
          <p:cNvSpPr txBox="1"/>
          <p:nvPr/>
        </p:nvSpPr>
        <p:spPr>
          <a:xfrm>
            <a:off x="463025" y="1167299"/>
            <a:ext cx="8335799" cy="3865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Ex:</a:t>
            </a:r>
          </a:p>
          <a:p>
            <a:pPr>
              <a:defRPr sz="2400">
                <a:solidFill>
                  <a:srgbClr val="A64D79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</a:t>
            </a:r>
            <a:r>
              <a:rPr>
                <a:solidFill>
                  <a:srgbClr val="434343"/>
                </a:solidFill>
              </a:rPr>
              <a:t> </a:t>
            </a:r>
            <a:r>
              <a:rPr b="1">
                <a:solidFill>
                  <a:srgbClr val="434343"/>
                </a:solidFill>
              </a:rPr>
              <a:t>Cook Indomie</a:t>
            </a:r>
            <a:endParaRPr b="1">
              <a:solidFill>
                <a:srgbClr val="434343"/>
              </a:solidFill>
            </a:endParaRPr>
          </a:p>
          <a:p>
            <a:pPr/>
            <a:endParaRPr b="1"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Grab noodle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Open the package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Boil the water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Open the seasonings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Put the instant noodle inside the boiling water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Stir the noodle with the seasonings</a:t>
            </a:r>
          </a:p>
        </p:txBody>
      </p:sp>
      <p:sp>
        <p:nvSpPr>
          <p:cNvPr id="249" name="Google Shape;126;p22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131;p23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52" name="Google Shape;132;p23"/>
          <p:cNvSpPr txBox="1"/>
          <p:nvPr/>
        </p:nvSpPr>
        <p:spPr>
          <a:xfrm>
            <a:off x="463025" y="1167299"/>
            <a:ext cx="8335799" cy="3865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Ex:</a:t>
            </a:r>
          </a:p>
          <a:p>
            <a:pPr>
              <a:defRPr sz="2400">
                <a:solidFill>
                  <a:srgbClr val="A64D79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</a:t>
            </a:r>
            <a:r>
              <a:rPr>
                <a:solidFill>
                  <a:srgbClr val="434343"/>
                </a:solidFill>
              </a:rPr>
              <a:t> </a:t>
            </a:r>
            <a:r>
              <a:rPr b="1">
                <a:solidFill>
                  <a:srgbClr val="434343"/>
                </a:solidFill>
              </a:rPr>
              <a:t>Cook Indomie</a:t>
            </a:r>
            <a:endParaRPr b="1">
              <a:solidFill>
                <a:srgbClr val="434343"/>
              </a:solidFill>
            </a:endParaRPr>
          </a:p>
          <a:p>
            <a:pPr/>
            <a:endParaRPr b="1"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Grab noodle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Open the package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Boil the water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Open the seasonings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Put the instant noodle inside the boiling water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Stir the noodle with the seasonings</a:t>
            </a:r>
          </a:p>
        </p:txBody>
      </p:sp>
      <p:sp>
        <p:nvSpPr>
          <p:cNvPr id="253" name="Google Shape;133;p23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  <p:sp>
        <p:nvSpPr>
          <p:cNvPr id="254" name="Google Shape;134;p23"/>
          <p:cNvSpPr/>
          <p:nvPr/>
        </p:nvSpPr>
        <p:spPr>
          <a:xfrm>
            <a:off x="374299" y="2227750"/>
            <a:ext cx="8189402" cy="2497801"/>
          </a:xfrm>
          <a:prstGeom prst="rect">
            <a:avLst/>
          </a:prstGeom>
          <a:ln w="38100">
            <a:solidFill>
              <a:srgbClr val="E69138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255" name="Google Shape;135;p23"/>
          <p:cNvSpPr txBox="1"/>
          <p:nvPr/>
        </p:nvSpPr>
        <p:spPr>
          <a:xfrm>
            <a:off x="6953974" y="1766349"/>
            <a:ext cx="1827601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2400">
                <a:solidFill>
                  <a:srgbClr val="FF9900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PROCESS</a:t>
            </a:r>
          </a:p>
        </p:txBody>
      </p:sp>
      <p:pic>
        <p:nvPicPr>
          <p:cNvPr id="256" name="Google Shape;136;p23" descr="Google Shape;136;p2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86450" y="2326750"/>
            <a:ext cx="1455326" cy="109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141;p24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59" name="Google Shape;142;p24"/>
          <p:cNvSpPr txBox="1"/>
          <p:nvPr/>
        </p:nvSpPr>
        <p:spPr>
          <a:xfrm>
            <a:off x="475724" y="1332400"/>
            <a:ext cx="7478702" cy="3129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Some</a:t>
            </a:r>
            <a:r>
              <a:rPr>
                <a:solidFill>
                  <a:srgbClr val="3D85C6"/>
                </a:solidFill>
              </a:rPr>
              <a:t> Function</a:t>
            </a:r>
            <a:r>
              <a:t> need </a:t>
            </a:r>
            <a:r>
              <a:rPr b="1">
                <a:solidFill>
                  <a:srgbClr val="E69138"/>
                </a:solidFill>
              </a:rPr>
              <a:t>inputs</a:t>
            </a:r>
            <a:r>
              <a:t>!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To cook instant noodle, we need to </a:t>
            </a:r>
            <a:r>
              <a:rPr b="1"/>
              <a:t>know</a:t>
            </a:r>
            <a:r>
              <a:t> the variant of the noodle.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b="1"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</a:t>
            </a:r>
            <a:r>
              <a:rPr b="0"/>
              <a:t>: Cook Indomie</a:t>
            </a:r>
          </a:p>
          <a:p>
            <a:pPr>
              <a:defRPr b="1"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Input</a:t>
            </a:r>
            <a:r>
              <a:rPr b="0"/>
              <a:t>: variant</a:t>
            </a:r>
          </a:p>
        </p:txBody>
      </p:sp>
      <p:sp>
        <p:nvSpPr>
          <p:cNvPr id="260" name="Google Shape;143;p24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  <p:pic>
        <p:nvPicPr>
          <p:cNvPr id="261" name="Google Shape;144;p24" descr="Google Shape;144;p2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52777" y="2698849"/>
            <a:ext cx="2523676" cy="21601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149;p25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64" name="Google Shape;150;p25"/>
          <p:cNvSpPr txBox="1"/>
          <p:nvPr/>
        </p:nvSpPr>
        <p:spPr>
          <a:xfrm>
            <a:off x="463025" y="1319699"/>
            <a:ext cx="8335799" cy="3865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Ex:</a:t>
            </a:r>
          </a:p>
          <a:p>
            <a:pPr>
              <a:defRPr sz="2400">
                <a:solidFill>
                  <a:srgbClr val="A64D79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</a:t>
            </a:r>
            <a:r>
              <a:rPr>
                <a:solidFill>
                  <a:srgbClr val="434343"/>
                </a:solidFill>
              </a:rPr>
              <a:t> </a:t>
            </a:r>
            <a:r>
              <a:rPr b="1">
                <a:solidFill>
                  <a:srgbClr val="434343"/>
                </a:solidFill>
              </a:rPr>
              <a:t>Cook Indomie ( </a:t>
            </a:r>
            <a:r>
              <a:rPr b="1">
                <a:solidFill>
                  <a:srgbClr val="674EA7"/>
                </a:solidFill>
              </a:rPr>
              <a:t>variant</a:t>
            </a:r>
            <a:r>
              <a:rPr b="1">
                <a:solidFill>
                  <a:srgbClr val="434343"/>
                </a:solidFill>
              </a:rPr>
              <a:t> )</a:t>
            </a:r>
            <a:endParaRPr b="1">
              <a:solidFill>
                <a:srgbClr val="434343"/>
              </a:solidFill>
            </a:endParaRPr>
          </a:p>
          <a:p>
            <a:pPr/>
            <a:endParaRPr b="1"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Grab noodle with </a:t>
            </a:r>
            <a:r>
              <a:rPr b="1">
                <a:solidFill>
                  <a:srgbClr val="674EA7"/>
                </a:solidFill>
              </a:rPr>
              <a:t>variant</a:t>
            </a:r>
            <a:endParaRPr b="1">
              <a:solidFill>
                <a:srgbClr val="674EA7"/>
              </a:solidFill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Open the package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Boil the water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Open the seasonings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Put the instant noodle inside the boiling water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Stir the noodle with the seasonings</a:t>
            </a:r>
          </a:p>
        </p:txBody>
      </p:sp>
      <p:sp>
        <p:nvSpPr>
          <p:cNvPr id="265" name="Google Shape;151;p25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  <p:sp>
        <p:nvSpPr>
          <p:cNvPr id="266" name="Google Shape;152;p25"/>
          <p:cNvSpPr/>
          <p:nvPr/>
        </p:nvSpPr>
        <p:spPr>
          <a:xfrm>
            <a:off x="374299" y="2380150"/>
            <a:ext cx="8189402" cy="2497801"/>
          </a:xfrm>
          <a:prstGeom prst="rect">
            <a:avLst/>
          </a:prstGeom>
          <a:ln w="38100">
            <a:solidFill>
              <a:srgbClr val="E69138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267" name="Google Shape;153;p25"/>
          <p:cNvSpPr txBox="1"/>
          <p:nvPr/>
        </p:nvSpPr>
        <p:spPr>
          <a:xfrm>
            <a:off x="6953974" y="1918749"/>
            <a:ext cx="1827601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2400">
                <a:solidFill>
                  <a:srgbClr val="FF9900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PROCESS</a:t>
            </a:r>
          </a:p>
        </p:txBody>
      </p:sp>
      <p:pic>
        <p:nvPicPr>
          <p:cNvPr id="268" name="Google Shape;154;p25" descr="Google Shape;154;p2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10250" y="2479150"/>
            <a:ext cx="1455326" cy="109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Google Shape;155;p25" descr="Google Shape;155;p2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92027" y="1671900"/>
            <a:ext cx="713651" cy="6108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70;p15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String</a:t>
            </a:r>
          </a:p>
        </p:txBody>
      </p:sp>
      <p:sp>
        <p:nvSpPr>
          <p:cNvPr id="120" name="Google Shape;71;p15"/>
          <p:cNvSpPr txBox="1"/>
          <p:nvPr/>
        </p:nvSpPr>
        <p:spPr>
          <a:xfrm>
            <a:off x="463024" y="1700700"/>
            <a:ext cx="7478702" cy="3129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38761D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‘This is a String!’</a:t>
            </a:r>
          </a:p>
          <a:p>
            <a:pPr/>
            <a:endParaRPr sz="2400">
              <a:solidFill>
                <a:srgbClr val="38761D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String is a “set” of characters!</a:t>
            </a:r>
          </a:p>
          <a:p>
            <a:pPr/>
            <a:endParaRPr sz="2400">
              <a:solidFill>
                <a:srgbClr val="38761D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[0] =&gt; </a:t>
            </a:r>
            <a:r>
              <a:rPr>
                <a:solidFill>
                  <a:srgbClr val="38761D"/>
                </a:solidFill>
              </a:rPr>
              <a:t>‘T’</a:t>
            </a:r>
            <a:r>
              <a:t>     [1] =&gt; </a:t>
            </a:r>
            <a:r>
              <a:rPr>
                <a:solidFill>
                  <a:srgbClr val="38761D"/>
                </a:solidFill>
              </a:rPr>
              <a:t>‘h’ </a:t>
            </a:r>
            <a:r>
              <a:t>    [2] =&gt; </a:t>
            </a:r>
            <a:r>
              <a:rPr>
                <a:solidFill>
                  <a:srgbClr val="38761D"/>
                </a:solidFill>
              </a:rPr>
              <a:t>‘i’</a:t>
            </a:r>
            <a:r>
              <a:t>     [3] =&gt; </a:t>
            </a:r>
            <a:r>
              <a:rPr>
                <a:solidFill>
                  <a:srgbClr val="38761D"/>
                </a:solidFill>
              </a:rPr>
              <a:t>‘s’</a:t>
            </a:r>
            <a:endParaRPr>
              <a:solidFill>
                <a:srgbClr val="38761D"/>
              </a:solidFill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[4] =&gt; </a:t>
            </a:r>
            <a:r>
              <a:rPr>
                <a:solidFill>
                  <a:srgbClr val="38761D"/>
                </a:solidFill>
              </a:rPr>
              <a:t>‘ ’</a:t>
            </a:r>
            <a:r>
              <a:t>     [5] =&gt; </a:t>
            </a:r>
            <a:r>
              <a:rPr>
                <a:solidFill>
                  <a:srgbClr val="38761D"/>
                </a:solidFill>
              </a:rPr>
              <a:t>‘i’</a:t>
            </a:r>
            <a:r>
              <a:t> …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21" name="Google Shape;72;p15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Understanding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160;p26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72" name="Google Shape;161;p26"/>
          <p:cNvSpPr txBox="1"/>
          <p:nvPr/>
        </p:nvSpPr>
        <p:spPr>
          <a:xfrm>
            <a:off x="463025" y="1319700"/>
            <a:ext cx="8040000" cy="3497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Some</a:t>
            </a:r>
            <a:r>
              <a:rPr>
                <a:solidFill>
                  <a:srgbClr val="3D85C6"/>
                </a:solidFill>
              </a:rPr>
              <a:t> Function</a:t>
            </a:r>
            <a:r>
              <a:t> need </a:t>
            </a:r>
            <a:r>
              <a:rPr b="1">
                <a:solidFill>
                  <a:srgbClr val="E69138"/>
                </a:solidFill>
              </a:rPr>
              <a:t>outputs</a:t>
            </a:r>
            <a:r>
              <a:t>!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When we’re cooking, of course we need the cooked noodle. Not just cook and toss it away!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b="1"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</a:t>
            </a:r>
            <a:r>
              <a:rPr b="0"/>
              <a:t>: Cook Indomie</a:t>
            </a:r>
          </a:p>
          <a:p>
            <a:pPr>
              <a:defRPr b="1"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Input</a:t>
            </a:r>
            <a:r>
              <a:rPr b="0"/>
              <a:t>: variant</a:t>
            </a:r>
          </a:p>
          <a:p>
            <a:pPr>
              <a:defRPr b="1"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Output</a:t>
            </a:r>
            <a:r>
              <a:rPr b="0"/>
              <a:t>: delicious noodle</a:t>
            </a:r>
          </a:p>
        </p:txBody>
      </p:sp>
      <p:sp>
        <p:nvSpPr>
          <p:cNvPr id="273" name="Google Shape;162;p26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  <p:pic>
        <p:nvPicPr>
          <p:cNvPr id="274" name="Google Shape;163;p26" descr="Google Shape;163;p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03399" y="3170398"/>
            <a:ext cx="2204000" cy="1620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168;p27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77" name="Google Shape;169;p27"/>
          <p:cNvSpPr txBox="1"/>
          <p:nvPr/>
        </p:nvSpPr>
        <p:spPr>
          <a:xfrm>
            <a:off x="463025" y="1319699"/>
            <a:ext cx="8335799" cy="3865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Ex:</a:t>
            </a:r>
          </a:p>
          <a:p>
            <a:pPr>
              <a:defRPr sz="2400">
                <a:solidFill>
                  <a:srgbClr val="A64D79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</a:t>
            </a:r>
            <a:r>
              <a:rPr>
                <a:solidFill>
                  <a:srgbClr val="434343"/>
                </a:solidFill>
              </a:rPr>
              <a:t> </a:t>
            </a:r>
            <a:r>
              <a:rPr b="1">
                <a:solidFill>
                  <a:srgbClr val="434343"/>
                </a:solidFill>
              </a:rPr>
              <a:t>Cook Indomie ( </a:t>
            </a:r>
            <a:r>
              <a:rPr b="1">
                <a:solidFill>
                  <a:srgbClr val="674EA7"/>
                </a:solidFill>
              </a:rPr>
              <a:t>variant</a:t>
            </a:r>
            <a:r>
              <a:rPr b="1">
                <a:solidFill>
                  <a:srgbClr val="434343"/>
                </a:solidFill>
              </a:rPr>
              <a:t> )</a:t>
            </a:r>
            <a:endParaRPr b="1">
              <a:solidFill>
                <a:srgbClr val="434343"/>
              </a:solidFill>
            </a:endParaRPr>
          </a:p>
          <a:p>
            <a:pPr/>
            <a:endParaRPr b="1"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Grab noodle with </a:t>
            </a:r>
            <a:r>
              <a:rPr b="1">
                <a:solidFill>
                  <a:srgbClr val="674EA7"/>
                </a:solidFill>
              </a:rPr>
              <a:t>variant</a:t>
            </a:r>
            <a:endParaRPr b="1">
              <a:solidFill>
                <a:srgbClr val="674EA7"/>
              </a:solidFill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Open the package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 ...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Stir the noodle with the seasonings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Return </a:t>
            </a:r>
            <a:r>
              <a:rPr b="1">
                <a:solidFill>
                  <a:srgbClr val="A61C00"/>
                </a:solidFill>
              </a:rPr>
              <a:t>delicious noodle</a:t>
            </a:r>
            <a:endParaRPr b="1">
              <a:solidFill>
                <a:srgbClr val="A61C00"/>
              </a:solidFill>
            </a:endParaRPr>
          </a:p>
        </p:txBody>
      </p:sp>
      <p:sp>
        <p:nvSpPr>
          <p:cNvPr id="278" name="Google Shape;170;p27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  <p:pic>
        <p:nvPicPr>
          <p:cNvPr id="279" name="Google Shape;171;p27" descr="Google Shape;171;p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92027" y="1671900"/>
            <a:ext cx="713651" cy="610851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Google Shape;172;p27"/>
          <p:cNvSpPr/>
          <p:nvPr/>
        </p:nvSpPr>
        <p:spPr>
          <a:xfrm>
            <a:off x="374299" y="2380150"/>
            <a:ext cx="8189402" cy="2497801"/>
          </a:xfrm>
          <a:prstGeom prst="rect">
            <a:avLst/>
          </a:prstGeom>
          <a:ln w="38100">
            <a:solidFill>
              <a:srgbClr val="E69138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281" name="Google Shape;173;p27"/>
          <p:cNvSpPr txBox="1"/>
          <p:nvPr/>
        </p:nvSpPr>
        <p:spPr>
          <a:xfrm>
            <a:off x="6953974" y="1918749"/>
            <a:ext cx="1827601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2400">
                <a:solidFill>
                  <a:srgbClr val="FF9900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PROCESS</a:t>
            </a:r>
          </a:p>
        </p:txBody>
      </p:sp>
      <p:pic>
        <p:nvPicPr>
          <p:cNvPr id="282" name="Google Shape;174;p27" descr="Google Shape;174;p2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10250" y="2479150"/>
            <a:ext cx="1455326" cy="109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3" name="Google Shape;175;p27" descr="Google Shape;175;p2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428499" y="4190398"/>
            <a:ext cx="769476" cy="565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180;p28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86" name="Google Shape;181;p28"/>
          <p:cNvSpPr txBox="1"/>
          <p:nvPr/>
        </p:nvSpPr>
        <p:spPr>
          <a:xfrm>
            <a:off x="463025" y="1319699"/>
            <a:ext cx="8335799" cy="2760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</a:t>
            </a:r>
            <a:r>
              <a:rPr b="0"/>
              <a:t> =&gt;</a:t>
            </a:r>
          </a:p>
          <a:p>
            <a:pPr/>
            <a:endParaRPr sz="2400">
              <a:solidFill>
                <a:srgbClr val="3D85C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B45F0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Input (optional, only accept input when needed!)</a:t>
            </a:r>
          </a:p>
          <a:p>
            <a:pPr/>
            <a:endParaRPr sz="2400">
              <a:solidFill>
                <a:srgbClr val="3D85C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Process (required)</a:t>
            </a:r>
          </a:p>
          <a:p>
            <a:pPr/>
            <a:endParaRPr sz="2400">
              <a:solidFill>
                <a:srgbClr val="3D85C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38761D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Output (optional, only return output when needed!)</a:t>
            </a:r>
          </a:p>
        </p:txBody>
      </p:sp>
      <p:sp>
        <p:nvSpPr>
          <p:cNvPr id="287" name="Google Shape;182;p28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187;p29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290" name="Google Shape;188;p29"/>
          <p:cNvSpPr txBox="1"/>
          <p:nvPr/>
        </p:nvSpPr>
        <p:spPr>
          <a:xfrm>
            <a:off x="463025" y="1319699"/>
            <a:ext cx="8335799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</a:t>
            </a:r>
            <a:r>
              <a:rPr b="0"/>
              <a:t> =&gt;</a:t>
            </a:r>
          </a:p>
        </p:txBody>
      </p:sp>
      <p:sp>
        <p:nvSpPr>
          <p:cNvPr id="291" name="Google Shape;189;p29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Introducing</a:t>
            </a:r>
          </a:p>
        </p:txBody>
      </p:sp>
      <p:pic>
        <p:nvPicPr>
          <p:cNvPr id="292" name="Google Shape;190;p29" descr="Google Shape;190;p2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89769" y="2790961"/>
            <a:ext cx="1984276" cy="14590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93" name="Google Shape;191;p29" descr="Google Shape;191;p2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3024" y="2710750"/>
            <a:ext cx="1984276" cy="16984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Google Shape;192;p29" descr="Google Shape;192;p2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52025" y="2510925"/>
            <a:ext cx="2692175" cy="2019126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Google Shape;193;p29"/>
          <p:cNvSpPr txBox="1"/>
          <p:nvPr/>
        </p:nvSpPr>
        <p:spPr>
          <a:xfrm>
            <a:off x="920225" y="1936874"/>
            <a:ext cx="1199401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2400">
                <a:solidFill>
                  <a:srgbClr val="B45F06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INPUT</a:t>
            </a:r>
          </a:p>
        </p:txBody>
      </p:sp>
      <p:sp>
        <p:nvSpPr>
          <p:cNvPr id="296" name="Google Shape;194;p29"/>
          <p:cNvSpPr txBox="1"/>
          <p:nvPr/>
        </p:nvSpPr>
        <p:spPr>
          <a:xfrm>
            <a:off x="3459624" y="1936874"/>
            <a:ext cx="1766700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PROCESS</a:t>
            </a:r>
          </a:p>
        </p:txBody>
      </p:sp>
      <p:sp>
        <p:nvSpPr>
          <p:cNvPr id="297" name="Google Shape;195;p29"/>
          <p:cNvSpPr txBox="1"/>
          <p:nvPr/>
        </p:nvSpPr>
        <p:spPr>
          <a:xfrm>
            <a:off x="6507625" y="1936874"/>
            <a:ext cx="1766700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2400">
                <a:solidFill>
                  <a:srgbClr val="38761D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OUTPUT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00;p30" descr="Google Shape;200;p30"/>
          <p:cNvPicPr>
            <a:picLocks noChangeAspect="1"/>
          </p:cNvPicPr>
          <p:nvPr/>
        </p:nvPicPr>
        <p:blipFill>
          <a:blip r:embed="rId2">
            <a:alphaModFix amt="72000"/>
            <a:extLst/>
          </a:blip>
          <a:srcRect l="0" t="6852" r="0" b="6843"/>
          <a:stretch>
            <a:fillRect/>
          </a:stretch>
        </p:blipFill>
        <p:spPr>
          <a:xfrm>
            <a:off x="0" y="-58702"/>
            <a:ext cx="9144000" cy="5260901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Google Shape;201;p30"/>
          <p:cNvSpPr/>
          <p:nvPr/>
        </p:nvSpPr>
        <p:spPr>
          <a:xfrm>
            <a:off x="2445549" y="948599"/>
            <a:ext cx="3803101" cy="3246302"/>
          </a:xfrm>
          <a:prstGeom prst="rect">
            <a:avLst/>
          </a:prstGeom>
          <a:ln w="28575">
            <a:solidFill>
              <a:srgbClr val="FFFFFF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301" name="Google Shape;202;p30"/>
          <p:cNvSpPr/>
          <p:nvPr/>
        </p:nvSpPr>
        <p:spPr>
          <a:xfrm>
            <a:off x="2573950" y="1058099"/>
            <a:ext cx="3546300" cy="30273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302" name="Google Shape;203;p30"/>
          <p:cNvSpPr txBox="1"/>
          <p:nvPr/>
        </p:nvSpPr>
        <p:spPr>
          <a:xfrm>
            <a:off x="2573950" y="1058099"/>
            <a:ext cx="3546300" cy="2125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>
              <a:defRPr sz="18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WRITING</a:t>
            </a:r>
          </a:p>
          <a:p>
            <a:pPr algn="ctr">
              <a:defRPr sz="36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208;p31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305" name="Google Shape;209;p31"/>
          <p:cNvSpPr txBox="1"/>
          <p:nvPr/>
        </p:nvSpPr>
        <p:spPr>
          <a:xfrm>
            <a:off x="463025" y="1319699"/>
            <a:ext cx="8335799" cy="2760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</a:t>
            </a:r>
            <a:r>
              <a:rPr b="0"/>
              <a:t> =&gt;</a:t>
            </a:r>
          </a:p>
          <a:p>
            <a:pPr/>
            <a:endParaRPr sz="2400">
              <a:solidFill>
                <a:srgbClr val="3D85C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B45F0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Input -&gt; Parameters</a:t>
            </a:r>
          </a:p>
          <a:p>
            <a:pPr/>
            <a:endParaRPr sz="2400">
              <a:solidFill>
                <a:srgbClr val="B45F0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Process -&gt; any block of code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38761D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Output -&gt; return a data / value with any data type</a:t>
            </a:r>
          </a:p>
        </p:txBody>
      </p:sp>
      <p:sp>
        <p:nvSpPr>
          <p:cNvPr id="306" name="Google Shape;210;p31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215;p32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309" name="Google Shape;216;p32"/>
          <p:cNvSpPr txBox="1"/>
          <p:nvPr/>
        </p:nvSpPr>
        <p:spPr>
          <a:xfrm>
            <a:off x="463024" y="1319699"/>
            <a:ext cx="7478702" cy="2392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// function without input and output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 </a:t>
            </a:r>
            <a:r>
              <a:rPr>
                <a:solidFill>
                  <a:srgbClr val="A64D79"/>
                </a:solidFill>
              </a:rPr>
              <a:t>cookNoodle</a:t>
            </a:r>
            <a:r>
              <a:t>() {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	console.log(‘just cooking here…’);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}</a:t>
            </a:r>
          </a:p>
        </p:txBody>
      </p:sp>
      <p:sp>
        <p:nvSpPr>
          <p:cNvPr id="310" name="Google Shape;217;p32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222;p33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313" name="Google Shape;223;p33"/>
          <p:cNvSpPr txBox="1"/>
          <p:nvPr/>
        </p:nvSpPr>
        <p:spPr>
          <a:xfrm>
            <a:off x="463024" y="1319699"/>
            <a:ext cx="7478702" cy="2392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// function with input and without output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 </a:t>
            </a:r>
            <a:r>
              <a:rPr>
                <a:solidFill>
                  <a:srgbClr val="A64D79"/>
                </a:solidFill>
              </a:rPr>
              <a:t>cookNoodle</a:t>
            </a:r>
            <a:r>
              <a:t>(variant) {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	console.log(‘just cooking here…’);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}</a:t>
            </a:r>
          </a:p>
        </p:txBody>
      </p:sp>
      <p:sp>
        <p:nvSpPr>
          <p:cNvPr id="314" name="Google Shape;224;p33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229;p34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317" name="Google Shape;230;p34"/>
          <p:cNvSpPr txBox="1"/>
          <p:nvPr/>
        </p:nvSpPr>
        <p:spPr>
          <a:xfrm>
            <a:off x="463024" y="1319699"/>
            <a:ext cx="7478702" cy="3129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// function with input and output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 </a:t>
            </a:r>
            <a:r>
              <a:rPr>
                <a:solidFill>
                  <a:srgbClr val="A64D79"/>
                </a:solidFill>
              </a:rPr>
              <a:t>cookNoodle</a:t>
            </a:r>
            <a:r>
              <a:t>(variant) {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	console.log(‘just cooking here…’);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	return ‘delicious ’ + variant;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}</a:t>
            </a:r>
          </a:p>
        </p:txBody>
      </p:sp>
      <p:sp>
        <p:nvSpPr>
          <p:cNvPr id="318" name="Google Shape;231;p34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236;p35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321" name="Google Shape;237;p35"/>
          <p:cNvSpPr txBox="1"/>
          <p:nvPr/>
        </p:nvSpPr>
        <p:spPr>
          <a:xfrm>
            <a:off x="463024" y="1319699"/>
            <a:ext cx="7478702" cy="3129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We just created a function. BUT we have not </a:t>
            </a:r>
            <a:r>
              <a:rPr b="1">
                <a:solidFill>
                  <a:srgbClr val="A64D79"/>
                </a:solidFill>
              </a:rPr>
              <a:t>call</a:t>
            </a:r>
            <a:r>
              <a:rPr b="1"/>
              <a:t> </a:t>
            </a:r>
            <a:r>
              <a:t>(use) it yet.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In JavaScript, to run the code inside a function, we need to </a:t>
            </a:r>
            <a:r>
              <a:rPr b="1">
                <a:solidFill>
                  <a:srgbClr val="A64D79"/>
                </a:solidFill>
              </a:rPr>
              <a:t>call/invoke</a:t>
            </a:r>
            <a:r>
              <a:t> them!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We might know how to cook instant noodle, but of course we need to do it, right?</a:t>
            </a:r>
          </a:p>
        </p:txBody>
      </p:sp>
      <p:sp>
        <p:nvSpPr>
          <p:cNvPr id="322" name="Google Shape;238;p35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77;p16" descr="Google Shape;77;p16"/>
          <p:cNvPicPr>
            <a:picLocks noChangeAspect="1"/>
          </p:cNvPicPr>
          <p:nvPr/>
        </p:nvPicPr>
        <p:blipFill>
          <a:blip r:embed="rId2">
            <a:alphaModFix amt="72000"/>
            <a:extLst/>
          </a:blip>
          <a:srcRect l="0" t="6852" r="0" b="6843"/>
          <a:stretch>
            <a:fillRect/>
          </a:stretch>
        </p:blipFill>
        <p:spPr>
          <a:xfrm>
            <a:off x="0" y="-58702"/>
            <a:ext cx="9144000" cy="5260901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Google Shape;78;p16"/>
          <p:cNvSpPr/>
          <p:nvPr/>
        </p:nvSpPr>
        <p:spPr>
          <a:xfrm>
            <a:off x="2445549" y="948599"/>
            <a:ext cx="3803101" cy="3246302"/>
          </a:xfrm>
          <a:prstGeom prst="rect">
            <a:avLst/>
          </a:prstGeom>
          <a:ln w="28575">
            <a:solidFill>
              <a:srgbClr val="FFFFFF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25" name="Google Shape;79;p16"/>
          <p:cNvSpPr/>
          <p:nvPr/>
        </p:nvSpPr>
        <p:spPr>
          <a:xfrm>
            <a:off x="2573950" y="1058099"/>
            <a:ext cx="3546300" cy="30273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126" name="Google Shape;80;p16"/>
          <p:cNvSpPr txBox="1"/>
          <p:nvPr/>
        </p:nvSpPr>
        <p:spPr>
          <a:xfrm>
            <a:off x="2573950" y="1058099"/>
            <a:ext cx="3546300" cy="1846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>
              <a:defRPr sz="36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LOOPS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243;p36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325" name="Google Shape;244;p36"/>
          <p:cNvSpPr txBox="1"/>
          <p:nvPr/>
        </p:nvSpPr>
        <p:spPr>
          <a:xfrm>
            <a:off x="463024" y="1319699"/>
            <a:ext cx="7478702" cy="2024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Knowing how to cook instant noodle = </a:t>
            </a:r>
            <a:r>
              <a:rPr b="1">
                <a:solidFill>
                  <a:srgbClr val="45818E"/>
                </a:solidFill>
              </a:rPr>
              <a:t>Declaring a function</a:t>
            </a:r>
            <a:endParaRPr b="1">
              <a:solidFill>
                <a:srgbClr val="45818E"/>
              </a:solidFill>
            </a:endParaRP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Do the cooking process =</a:t>
            </a:r>
          </a:p>
          <a:p>
            <a:pPr>
              <a:defRPr b="1" sz="2400">
                <a:solidFill>
                  <a:srgbClr val="3C78D8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Calling / Invoking a function</a:t>
            </a:r>
          </a:p>
        </p:txBody>
      </p:sp>
      <p:sp>
        <p:nvSpPr>
          <p:cNvPr id="326" name="Google Shape;245;p36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250;p37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329" name="Google Shape;251;p37"/>
          <p:cNvSpPr txBox="1"/>
          <p:nvPr/>
        </p:nvSpPr>
        <p:spPr>
          <a:xfrm>
            <a:off x="463024" y="1319699"/>
            <a:ext cx="7478702" cy="2760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2400">
                <a:solidFill>
                  <a:srgbClr val="3C78D8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Calling / Invoking a function</a:t>
            </a:r>
          </a:p>
          <a:p>
            <a:pPr/>
            <a:endParaRPr b="1" sz="2400">
              <a:solidFill>
                <a:srgbClr val="3C78D8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// without parameters</a:t>
            </a:r>
          </a:p>
          <a:p>
            <a:pPr>
              <a:defRPr sz="2400">
                <a:solidFill>
                  <a:srgbClr val="A64D79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cookIndomie</a:t>
            </a:r>
            <a:r>
              <a:rPr>
                <a:solidFill>
                  <a:srgbClr val="434343"/>
                </a:solidFill>
              </a:rPr>
              <a:t>();</a:t>
            </a:r>
            <a:endParaRPr>
              <a:solidFill>
                <a:srgbClr val="434343"/>
              </a:solidFill>
            </a:endParaRP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// with parameter</a:t>
            </a:r>
          </a:p>
          <a:p>
            <a:pPr>
              <a:defRPr sz="2400">
                <a:solidFill>
                  <a:srgbClr val="A64D79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cookIndomie</a:t>
            </a:r>
            <a:r>
              <a:rPr>
                <a:solidFill>
                  <a:srgbClr val="434343"/>
                </a:solidFill>
              </a:rPr>
              <a:t>(“Kari Ayam”);</a:t>
            </a:r>
          </a:p>
        </p:txBody>
      </p:sp>
      <p:sp>
        <p:nvSpPr>
          <p:cNvPr id="330" name="Google Shape;252;p37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257;p38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333" name="Google Shape;258;p38"/>
          <p:cNvSpPr txBox="1"/>
          <p:nvPr/>
        </p:nvSpPr>
        <p:spPr>
          <a:xfrm>
            <a:off x="463024" y="1319699"/>
            <a:ext cx="7478702" cy="3497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2400">
                <a:solidFill>
                  <a:srgbClr val="45818E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Declaring a function</a:t>
            </a:r>
          </a:p>
          <a:p>
            <a:pPr/>
            <a:endParaRPr b="1" sz="2400">
              <a:solidFill>
                <a:srgbClr val="45818E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 cookIndomie(variant) {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	...</a:t>
            </a: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}</a:t>
            </a:r>
          </a:p>
          <a:p>
            <a:pPr/>
            <a:endParaRPr sz="2400">
              <a:solidFill>
                <a:srgbClr val="45818E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b="1" sz="2400">
                <a:solidFill>
                  <a:srgbClr val="3C78D8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Calling / Invoking a function</a:t>
            </a:r>
          </a:p>
          <a:p>
            <a:pPr/>
            <a:endParaRPr b="1" sz="2400">
              <a:solidFill>
                <a:srgbClr val="3C78D8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cookIndomie(“Kari Ayam”);</a:t>
            </a:r>
          </a:p>
        </p:txBody>
      </p:sp>
      <p:sp>
        <p:nvSpPr>
          <p:cNvPr id="334" name="Google Shape;259;p38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264;p39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Function</a:t>
            </a:r>
          </a:p>
        </p:txBody>
      </p:sp>
      <p:sp>
        <p:nvSpPr>
          <p:cNvPr id="337" name="Google Shape;265;p39"/>
          <p:cNvSpPr txBox="1"/>
          <p:nvPr/>
        </p:nvSpPr>
        <p:spPr>
          <a:xfrm>
            <a:off x="463024" y="1319699"/>
            <a:ext cx="7552502" cy="3230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 naming tips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A good function name clearly tell us what the process just from the name.</a:t>
            </a:r>
          </a:p>
          <a:p>
            <a:pPr/>
            <a:endParaRPr sz="24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Example</a:t>
            </a:r>
          </a:p>
          <a:p>
            <a:pPr/>
            <a:endParaRPr sz="1800">
              <a:solidFill>
                <a:srgbClr val="434343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>
              <a:defRPr sz="18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 printStars( ) { … };</a:t>
            </a:r>
          </a:p>
          <a:p>
            <a:pPr>
              <a:defRPr sz="18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function </a:t>
            </a:r>
            <a:r>
              <a:rPr>
                <a:solidFill>
                  <a:srgbClr val="A64D79"/>
                </a:solidFill>
              </a:rPr>
              <a:t>sumTwoNumbers</a:t>
            </a:r>
            <a:r>
              <a:t>(numOne, numTwo) { … };</a:t>
            </a:r>
          </a:p>
        </p:txBody>
      </p:sp>
      <p:sp>
        <p:nvSpPr>
          <p:cNvPr id="338" name="Google Shape;266;p39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217;p32" descr="Google Shape;217;p32"/>
          <p:cNvPicPr>
            <a:picLocks noChangeAspect="1"/>
          </p:cNvPicPr>
          <p:nvPr/>
        </p:nvPicPr>
        <p:blipFill>
          <a:blip r:embed="rId2">
            <a:alphaModFix amt="72000"/>
            <a:extLst/>
          </a:blip>
          <a:srcRect l="0" t="6852" r="0" b="6843"/>
          <a:stretch>
            <a:fillRect/>
          </a:stretch>
        </p:blipFill>
        <p:spPr>
          <a:xfrm>
            <a:off x="0" y="-58702"/>
            <a:ext cx="9144000" cy="5260901"/>
          </a:xfrm>
          <a:prstGeom prst="rect">
            <a:avLst/>
          </a:prstGeom>
          <a:ln w="12700">
            <a:miter lim="400000"/>
          </a:ln>
        </p:spPr>
      </p:pic>
      <p:sp>
        <p:nvSpPr>
          <p:cNvPr id="341" name="Google Shape;218;p32"/>
          <p:cNvSpPr/>
          <p:nvPr/>
        </p:nvSpPr>
        <p:spPr>
          <a:xfrm>
            <a:off x="2445549" y="948599"/>
            <a:ext cx="3803101" cy="3246302"/>
          </a:xfrm>
          <a:prstGeom prst="rect">
            <a:avLst/>
          </a:prstGeom>
          <a:ln w="28575">
            <a:solidFill>
              <a:srgbClr val="FFFFFF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342" name="Google Shape;219;p32"/>
          <p:cNvSpPr/>
          <p:nvPr/>
        </p:nvSpPr>
        <p:spPr>
          <a:xfrm>
            <a:off x="2573950" y="1058099"/>
            <a:ext cx="3546300" cy="30273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343" name="Google Shape;220;p32"/>
          <p:cNvSpPr txBox="1"/>
          <p:nvPr/>
        </p:nvSpPr>
        <p:spPr>
          <a:xfrm>
            <a:off x="2573950" y="1058099"/>
            <a:ext cx="3546300" cy="175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/>
            <a:endParaRPr sz="1800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algn="ctr">
              <a:defRPr sz="18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COMING SOON</a:t>
            </a:r>
          </a:p>
          <a:p>
            <a:pPr algn="ctr">
              <a:defRPr sz="30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ARRAYS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225;p33" descr="Google Shape;225;p33"/>
          <p:cNvPicPr>
            <a:picLocks noChangeAspect="1"/>
          </p:cNvPicPr>
          <p:nvPr/>
        </p:nvPicPr>
        <p:blipFill>
          <a:blip r:embed="rId2">
            <a:alphaModFix amt="68000"/>
            <a:extLst/>
          </a:blip>
          <a:srcRect l="0" t="13073" r="0" b="0"/>
          <a:stretch>
            <a:fillRect/>
          </a:stretch>
        </p:blipFill>
        <p:spPr>
          <a:xfrm>
            <a:off x="0" y="-120776"/>
            <a:ext cx="9144000" cy="5264272"/>
          </a:xfrm>
          <a:prstGeom prst="rect">
            <a:avLst/>
          </a:prstGeom>
          <a:ln w="12700">
            <a:miter lim="400000"/>
          </a:ln>
        </p:spPr>
      </p:pic>
      <p:sp>
        <p:nvSpPr>
          <p:cNvPr id="346" name="Google Shape;226;p33"/>
          <p:cNvSpPr/>
          <p:nvPr/>
        </p:nvSpPr>
        <p:spPr>
          <a:xfrm>
            <a:off x="2445549" y="948599"/>
            <a:ext cx="3803101" cy="3246302"/>
          </a:xfrm>
          <a:prstGeom prst="rect">
            <a:avLst/>
          </a:prstGeom>
          <a:ln w="28575">
            <a:solidFill>
              <a:srgbClr val="FFFFFF"/>
            </a:solidFill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347" name="Google Shape;227;p33"/>
          <p:cNvSpPr/>
          <p:nvPr/>
        </p:nvSpPr>
        <p:spPr>
          <a:xfrm>
            <a:off x="2573950" y="1058099"/>
            <a:ext cx="3546300" cy="30273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sp>
        <p:nvSpPr>
          <p:cNvPr id="348" name="Google Shape;228;p33"/>
          <p:cNvSpPr txBox="1"/>
          <p:nvPr/>
        </p:nvSpPr>
        <p:spPr>
          <a:xfrm>
            <a:off x="2573950" y="2032474"/>
            <a:ext cx="3546300" cy="10083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>
              <a:defRPr sz="1800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THANK YOU AND</a:t>
            </a:r>
          </a:p>
          <a:p>
            <a:pPr algn="ctr">
              <a:defRPr sz="36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pPr>
            <a:r>
              <a:t>SEE YOU 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85;p17" descr="Google Shape;85;p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2325" y="1255937"/>
            <a:ext cx="5905501" cy="3381376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Google Shape;86;p17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130" name="Google Shape;87;p17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pic>
        <p:nvPicPr>
          <p:cNvPr id="131" name="Google Shape;88;p17" descr="Google Shape;88;p1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65000" y="696199"/>
            <a:ext cx="1588426" cy="1588427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Google Shape;89;p17"/>
          <p:cNvSpPr txBox="1"/>
          <p:nvPr/>
        </p:nvSpPr>
        <p:spPr>
          <a:xfrm>
            <a:off x="6340850" y="2314400"/>
            <a:ext cx="2436600" cy="1656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Let’s do a midnight sale for the first 100 person!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94;p18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135" name="Google Shape;95;p18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pic>
        <p:nvPicPr>
          <p:cNvPr id="136" name="Google Shape;96;p18" descr="Google Shape;96;p1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1550" y="1568425"/>
            <a:ext cx="1331601" cy="1331601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Google Shape;97;p18"/>
          <p:cNvSpPr txBox="1"/>
          <p:nvPr/>
        </p:nvSpPr>
        <p:spPr>
          <a:xfrm>
            <a:off x="649050" y="3095325"/>
            <a:ext cx="2436600" cy="1287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A64D79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I’ll count from person number 1</a:t>
            </a:r>
          </a:p>
        </p:txBody>
      </p:sp>
      <p:pic>
        <p:nvPicPr>
          <p:cNvPr id="138" name="Google Shape;98;p18" descr="Google Shape;98;p1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0050" y="1829749"/>
            <a:ext cx="1331600" cy="1331601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Google Shape;99;p18"/>
          <p:cNvSpPr txBox="1"/>
          <p:nvPr/>
        </p:nvSpPr>
        <p:spPr>
          <a:xfrm>
            <a:off x="5991600" y="3339200"/>
            <a:ext cx="2436600" cy="919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45818E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until person number 100!</a:t>
            </a:r>
          </a:p>
        </p:txBody>
      </p:sp>
      <p:pic>
        <p:nvPicPr>
          <p:cNvPr id="140" name="Google Shape;100;p18" descr="Google Shape;100;p1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11374" y="2707575"/>
            <a:ext cx="749701" cy="749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05;p19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143" name="Google Shape;106;p19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sp>
        <p:nvSpPr>
          <p:cNvPr id="144" name="Google Shape;107;p19"/>
          <p:cNvSpPr txBox="1"/>
          <p:nvPr/>
        </p:nvSpPr>
        <p:spPr>
          <a:xfrm>
            <a:off x="1836950" y="2782774"/>
            <a:ext cx="6483301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000">
                <a:solidFill>
                  <a:srgbClr val="3D85C6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LET’S RECITE THE PROCESS</a:t>
            </a:r>
          </a:p>
        </p:txBody>
      </p:sp>
      <p:sp>
        <p:nvSpPr>
          <p:cNvPr id="145" name="Google Shape;108;p19"/>
          <p:cNvSpPr txBox="1"/>
          <p:nvPr/>
        </p:nvSpPr>
        <p:spPr>
          <a:xfrm>
            <a:off x="1906549" y="3278475"/>
            <a:ext cx="4486802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One by one!</a:t>
            </a:r>
          </a:p>
        </p:txBody>
      </p:sp>
      <p:pic>
        <p:nvPicPr>
          <p:cNvPr id="146" name="Google Shape;109;p19" descr="Google Shape;109;p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78552" y="1373749"/>
            <a:ext cx="1573551" cy="1241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14;p20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149" name="Google Shape;115;p20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pic>
        <p:nvPicPr>
          <p:cNvPr id="150" name="Google Shape;116;p20" descr="Google Shape;116;p2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8250" y="1487375"/>
            <a:ext cx="2369575" cy="2369575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Google Shape;117;p20"/>
          <p:cNvSpPr txBox="1"/>
          <p:nvPr/>
        </p:nvSpPr>
        <p:spPr>
          <a:xfrm>
            <a:off x="3589549" y="1487375"/>
            <a:ext cx="3312002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INITIALIZATION</a:t>
            </a:r>
          </a:p>
        </p:txBody>
      </p:sp>
      <p:sp>
        <p:nvSpPr>
          <p:cNvPr id="152" name="Google Shape;118;p20"/>
          <p:cNvSpPr txBox="1"/>
          <p:nvPr/>
        </p:nvSpPr>
        <p:spPr>
          <a:xfrm>
            <a:off x="3659149" y="2287875"/>
            <a:ext cx="3669001" cy="1287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Start the transactions from 0, serving our first customer!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23;p21"/>
          <p:cNvSpPr txBox="1"/>
          <p:nvPr/>
        </p:nvSpPr>
        <p:spPr>
          <a:xfrm>
            <a:off x="246599" y="426299"/>
            <a:ext cx="5135402" cy="728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solidFill>
                  <a:srgbClr val="E6913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Looping</a:t>
            </a:r>
          </a:p>
        </p:txBody>
      </p:sp>
      <p:sp>
        <p:nvSpPr>
          <p:cNvPr id="155" name="Google Shape;124;p21"/>
          <p:cNvSpPr txBox="1"/>
          <p:nvPr/>
        </p:nvSpPr>
        <p:spPr>
          <a:xfrm>
            <a:off x="249599" y="241799"/>
            <a:ext cx="5437502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Writing JavaScript</a:t>
            </a:r>
          </a:p>
        </p:txBody>
      </p:sp>
      <p:pic>
        <p:nvPicPr>
          <p:cNvPr id="156" name="Google Shape;125;p21" descr="Google Shape;125;p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8250" y="1487375"/>
            <a:ext cx="2369575" cy="2369575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Google Shape;126;p21"/>
          <p:cNvSpPr txBox="1"/>
          <p:nvPr/>
        </p:nvSpPr>
        <p:spPr>
          <a:xfrm>
            <a:off x="3589549" y="1487375"/>
            <a:ext cx="3312002" cy="640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0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LIMIT</a:t>
            </a:r>
          </a:p>
        </p:txBody>
      </p:sp>
      <p:sp>
        <p:nvSpPr>
          <p:cNvPr id="158" name="Google Shape;127;p21"/>
          <p:cNvSpPr txBox="1"/>
          <p:nvPr/>
        </p:nvSpPr>
        <p:spPr>
          <a:xfrm>
            <a:off x="3659149" y="2287875"/>
            <a:ext cx="4486802" cy="1656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400">
                <a:solidFill>
                  <a:srgbClr val="434343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</a:lstStyle>
          <a:p>
            <a:pPr/>
            <a:r>
              <a:t>Do and repeat the transactions until reach 100th person. Then, stop the cashier. The sale has ended!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